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8"/>
  </p:notesMasterIdLst>
  <p:sldIdLst>
    <p:sldId id="273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87" d="100"/>
          <a:sy n="87" d="100"/>
        </p:scale>
        <p:origin x="906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5347E-1205-4F65-ABC4-BCD22DC9C0D0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12376-F3E1-4C9B-8800-A48638252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17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9DD7-5EE4-4DDA-8F36-440E2E88EFDF}" type="datetime1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08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36C5-1D09-4F20-B360-49BE41622BE3}" type="datetime1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8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0894B-15BE-48B5-95BD-29683BC5FAA4}" type="datetime1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09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12591-85DF-4D75-AF20-68474A365637}" type="datetime1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78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19F4-99E4-4D2F-BFB7-532F77A845C4}" type="datetime1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91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3FF2-B2FD-4815-A77C-E331C4F8EC1C}" type="datetime1">
              <a:rPr lang="ru-RU" smtClean="0"/>
              <a:t>14.11.2018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08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EF22D-EF1E-4F34-920A-9C4733465848}" type="datetime1">
              <a:rPr lang="ru-RU" smtClean="0"/>
              <a:t>14.11.2018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03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C92F-ADB8-4FF0-8B54-C932BAD226D6}" type="datetime1">
              <a:rPr lang="ru-RU" smtClean="0"/>
              <a:t>14.11.2018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68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BA0FB-279B-4374-A982-409904B98C30}" type="datetime1">
              <a:rPr lang="ru-RU" smtClean="0"/>
              <a:t>14.11.2018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31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082F21A-AB99-4F73-B53E-75DBACD70D63}" type="datetime1">
              <a:rPr lang="ru-RU" smtClean="0"/>
              <a:t>14.11.2018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3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B6CB-8A1B-4124-9995-B45B1FF12A84}" type="datetime1">
              <a:rPr lang="ru-RU" smtClean="0"/>
              <a:t>14.11.2018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40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9C4B50-C617-4FF2-9835-7D8C93FA50C2}" type="datetime1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097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933001" y="2276872"/>
            <a:ext cx="87238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 Макет презентации Инновационной компании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712" y="620688"/>
            <a:ext cx="4973694" cy="98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98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3632" y="404664"/>
            <a:ext cx="7024744" cy="746707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Структура сделки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92897"/>
            <a:ext cx="7056784" cy="3364961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• Состав инвесторов</a:t>
            </a:r>
          </a:p>
          <a:p>
            <a:pPr marL="68580" indent="0">
              <a:buNone/>
            </a:pPr>
            <a:r>
              <a:rPr lang="ru-RU" dirty="0"/>
              <a:t>• Форма участия</a:t>
            </a:r>
          </a:p>
          <a:p>
            <a:pPr marL="68580" indent="0">
              <a:buNone/>
            </a:pPr>
            <a:r>
              <a:rPr lang="ru-RU" dirty="0"/>
              <a:t>• Распределение долей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12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3632" y="404664"/>
            <a:ext cx="7024744" cy="837743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Инвестиционные транши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92897"/>
            <a:ext cx="7056784" cy="3364961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• </a:t>
            </a:r>
            <a:r>
              <a:rPr lang="ru-RU" dirty="0"/>
              <a:t>Транши от Фонда / Инвесторов</a:t>
            </a:r>
          </a:p>
          <a:p>
            <a:pPr marL="68580" indent="0">
              <a:buNone/>
            </a:pPr>
            <a:r>
              <a:rPr lang="ru-RU" dirty="0"/>
              <a:t>• Условия к исполнениям траншей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93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5640" y="332656"/>
            <a:ext cx="7024744" cy="866261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Финансовая модель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92897"/>
            <a:ext cx="7056784" cy="3364961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dirty="0"/>
              <a:t>График, совмещенный:</a:t>
            </a:r>
          </a:p>
          <a:p>
            <a:pPr marL="68580" indent="0">
              <a:buNone/>
            </a:pPr>
            <a:r>
              <a:rPr lang="ru-RU" dirty="0"/>
              <a:t>1. NPV нарастающим итогом</a:t>
            </a:r>
          </a:p>
          <a:p>
            <a:pPr marL="68580" indent="0">
              <a:buNone/>
            </a:pPr>
            <a:r>
              <a:rPr lang="ru-RU" dirty="0"/>
              <a:t>2. </a:t>
            </a:r>
            <a:r>
              <a:rPr lang="ru-RU" dirty="0" err="1"/>
              <a:t>Дефлированная</a:t>
            </a:r>
            <a:r>
              <a:rPr lang="ru-RU" dirty="0"/>
              <a:t> прибыль (без учета инфляции)</a:t>
            </a:r>
          </a:p>
          <a:p>
            <a:pPr marL="68580" indent="0">
              <a:buNone/>
            </a:pPr>
            <a:r>
              <a:rPr lang="ru-RU" dirty="0"/>
              <a:t>3. Инвестиции + Затраты</a:t>
            </a:r>
          </a:p>
          <a:p>
            <a:pPr marL="68580" indent="0">
              <a:buNone/>
            </a:pPr>
            <a:r>
              <a:rPr lang="ru-RU" dirty="0"/>
              <a:t>• Срок окупаемости проекта, лет</a:t>
            </a:r>
          </a:p>
          <a:p>
            <a:pPr marL="68580" indent="0">
              <a:buNone/>
            </a:pPr>
            <a:r>
              <a:rPr lang="ru-RU" dirty="0"/>
              <a:t>• NPV</a:t>
            </a:r>
          </a:p>
          <a:p>
            <a:pPr marL="68580" indent="0">
              <a:buNone/>
            </a:pPr>
            <a:r>
              <a:rPr lang="ru-RU" dirty="0"/>
              <a:t>• ROI, в разах</a:t>
            </a:r>
          </a:p>
          <a:p>
            <a:pPr marL="68580" indent="0">
              <a:buNone/>
            </a:pPr>
            <a:r>
              <a:rPr lang="ru-RU" dirty="0"/>
              <a:t>• IRR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11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9656" y="188640"/>
            <a:ext cx="7024744" cy="132121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Оценка компании и </a:t>
            </a:r>
            <a:r>
              <a:rPr lang="ru-RU" dirty="0" smtClean="0">
                <a:solidFill>
                  <a:srgbClr val="FF0000"/>
                </a:solidFill>
              </a:rPr>
              <a:t>стратегия выхода </a:t>
            </a:r>
            <a:r>
              <a:rPr lang="ru-RU" dirty="0">
                <a:solidFill>
                  <a:srgbClr val="FF0000"/>
                </a:solidFill>
              </a:rPr>
              <a:t>из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92897"/>
            <a:ext cx="7056784" cy="336496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• Чистый дисконтированный доход за последний год</a:t>
            </a:r>
          </a:p>
          <a:p>
            <a:pPr marL="68580" indent="0">
              <a:buNone/>
            </a:pPr>
            <a:r>
              <a:rPr lang="ru-RU" dirty="0"/>
              <a:t>• Стоимость всего проекта по DCF</a:t>
            </a:r>
          </a:p>
          <a:p>
            <a:pPr marL="68580" indent="0">
              <a:buNone/>
            </a:pPr>
            <a:r>
              <a:rPr lang="ru-RU" dirty="0"/>
              <a:t>• Ставка дисконтирования NPV17</a:t>
            </a:r>
          </a:p>
          <a:p>
            <a:pPr marL="68580" indent="0">
              <a:buNone/>
            </a:pPr>
            <a:r>
              <a:rPr lang="ru-RU" dirty="0"/>
              <a:t>• Капитализация бизнеса по коэффициенту P/E</a:t>
            </a:r>
          </a:p>
          <a:p>
            <a:pPr marL="68580" indent="0">
              <a:buNone/>
            </a:pPr>
            <a:r>
              <a:rPr lang="ru-RU" dirty="0"/>
              <a:t>• Способы выхода</a:t>
            </a:r>
          </a:p>
          <a:p>
            <a:pPr marL="68580" indent="0">
              <a:buNone/>
            </a:pPr>
            <a:r>
              <a:rPr lang="ru-RU" dirty="0"/>
              <a:t>• Планируемый срок для Фонда / Инвесторов</a:t>
            </a:r>
          </a:p>
          <a:p>
            <a:pPr marL="68580" indent="0">
              <a:buNone/>
            </a:pPr>
            <a:r>
              <a:rPr lang="ru-RU" dirty="0"/>
              <a:t>• Предполагаемая цена для Фонда / Инвесторов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6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1624" y="188640"/>
            <a:ext cx="7024744" cy="1321216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Риски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92897"/>
            <a:ext cx="7056784" cy="336496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• Перечень рисков</a:t>
            </a:r>
          </a:p>
          <a:p>
            <a:pPr marL="68580" indent="0">
              <a:buNone/>
            </a:pPr>
            <a:r>
              <a:rPr lang="ru-RU" dirty="0"/>
              <a:t>• Способы их снижения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5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7193" y="188640"/>
            <a:ext cx="7024744" cy="1321216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Команда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92897"/>
            <a:ext cx="7056784" cy="336496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• Компетенции участников</a:t>
            </a:r>
          </a:p>
          <a:p>
            <a:pPr marL="68580" indent="0">
              <a:buNone/>
            </a:pPr>
            <a:r>
              <a:rPr lang="ru-RU" dirty="0"/>
              <a:t>• Мотивационная программа для </a:t>
            </a:r>
            <a:r>
              <a:rPr lang="ru-RU" dirty="0" smtClean="0"/>
              <a:t>менеджмента компании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5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3632" y="404664"/>
            <a:ext cx="7024744" cy="866261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92897"/>
            <a:ext cx="7056784" cy="336496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• Расчетные инвестиции в проект составляют:</a:t>
            </a:r>
          </a:p>
          <a:p>
            <a:pPr marL="68580" indent="0">
              <a:buNone/>
            </a:pPr>
            <a:r>
              <a:rPr lang="ru-RU" dirty="0"/>
              <a:t>• Расчетная стоимость компании составляет:</a:t>
            </a:r>
          </a:p>
          <a:p>
            <a:pPr marL="68580" indent="0">
              <a:buNone/>
            </a:pPr>
            <a:r>
              <a:rPr lang="ru-RU" dirty="0"/>
              <a:t>• Годовой оборот на последний год составляет:</a:t>
            </a:r>
          </a:p>
          <a:p>
            <a:pPr marL="68580" indent="0">
              <a:buNone/>
            </a:pPr>
            <a:r>
              <a:rPr lang="ru-RU" dirty="0"/>
              <a:t>• Чистая дисконтированная прибыль за </a:t>
            </a:r>
            <a:r>
              <a:rPr lang="ru-RU" dirty="0" smtClean="0"/>
              <a:t>последний год</a:t>
            </a:r>
            <a:r>
              <a:rPr lang="ru-RU" dirty="0"/>
              <a:t>:</a:t>
            </a:r>
          </a:p>
          <a:p>
            <a:pPr marL="68580" indent="0">
              <a:buNone/>
            </a:pPr>
            <a:r>
              <a:rPr lang="ru-RU" dirty="0"/>
              <a:t>• Чистая дисконтированная прибыль за все года.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4070" y="729140"/>
            <a:ext cx="7024744" cy="1143000"/>
          </a:xfrm>
        </p:spPr>
        <p:txBody>
          <a:bodyPr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Название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2030" y="2269436"/>
            <a:ext cx="7056784" cy="1996809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• Наименование проекта</a:t>
            </a:r>
          </a:p>
          <a:p>
            <a:pPr marL="68580" indent="0">
              <a:buNone/>
            </a:pPr>
            <a:r>
              <a:rPr lang="ru-RU" dirty="0"/>
              <a:t>• Наименование Инновационной компании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22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2650" y="685165"/>
            <a:ext cx="7886700" cy="1325563"/>
          </a:xfrm>
        </p:spPr>
        <p:txBody>
          <a:bodyPr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Краткое резюме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363236"/>
            <a:ext cx="7056784" cy="3148937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• Описание продукта</a:t>
            </a:r>
          </a:p>
          <a:p>
            <a:pPr marL="68580" indent="0">
              <a:buNone/>
            </a:pPr>
            <a:r>
              <a:rPr lang="ru-RU" dirty="0"/>
              <a:t>• Объем рынка</a:t>
            </a:r>
          </a:p>
          <a:p>
            <a:pPr marL="68580" indent="0">
              <a:buNone/>
            </a:pPr>
            <a:r>
              <a:rPr lang="ru-RU" dirty="0"/>
              <a:t>• Рост рынка</a:t>
            </a:r>
          </a:p>
          <a:p>
            <a:pPr marL="68580" indent="0">
              <a:buNone/>
            </a:pPr>
            <a:r>
              <a:rPr lang="ru-RU" dirty="0"/>
              <a:t>• Инвестиции</a:t>
            </a:r>
          </a:p>
          <a:p>
            <a:pPr marL="68580" indent="0">
              <a:buNone/>
            </a:pPr>
            <a:r>
              <a:rPr lang="ru-RU" dirty="0"/>
              <a:t>• Оборот компании в последний год</a:t>
            </a:r>
          </a:p>
          <a:p>
            <a:pPr marL="68580" indent="0">
              <a:buNone/>
            </a:pPr>
            <a:r>
              <a:rPr lang="ru-RU" dirty="0"/>
              <a:t>• Стоимость компании на выходе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7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7024744" cy="128340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Продукт и области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применения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5600" y="2636913"/>
            <a:ext cx="7056784" cy="2140825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• Проблемы, существующие на рынке</a:t>
            </a:r>
          </a:p>
          <a:p>
            <a:pPr marL="68580" indent="0">
              <a:buNone/>
            </a:pPr>
            <a:r>
              <a:rPr lang="ru-RU" dirty="0"/>
              <a:t>• Предлагаемое решение, новизна</a:t>
            </a:r>
          </a:p>
          <a:p>
            <a:pPr marL="68580" indent="0">
              <a:buNone/>
            </a:pPr>
            <a:r>
              <a:rPr lang="ru-RU" dirty="0"/>
              <a:t>• Преимущества для покупателя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8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1654" y="668185"/>
            <a:ext cx="7024744" cy="961176"/>
          </a:xfrm>
        </p:spPr>
        <p:txBody>
          <a:bodyPr anchor="ctr"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Рынок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1147" y="2276872"/>
            <a:ext cx="7056784" cy="1872208"/>
          </a:xfrm>
        </p:spPr>
        <p:txBody>
          <a:bodyPr/>
          <a:lstStyle/>
          <a:p>
            <a:r>
              <a:rPr lang="ru-RU" dirty="0"/>
              <a:t>• Сегментирование рынка (круговая диаграмма)</a:t>
            </a:r>
          </a:p>
          <a:p>
            <a:r>
              <a:rPr lang="ru-RU" dirty="0"/>
              <a:t>• Участники</a:t>
            </a:r>
          </a:p>
          <a:p>
            <a:r>
              <a:rPr lang="ru-RU" dirty="0"/>
              <a:t>• Объемы, по годам (линейчатая диаграмма)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0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7608" y="823654"/>
            <a:ext cx="7024744" cy="96117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Тенденции развития рынка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20889"/>
            <a:ext cx="7056784" cy="3436969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• Современные мировые тенденции</a:t>
            </a:r>
          </a:p>
          <a:p>
            <a:pPr marL="68580" indent="0">
              <a:buNone/>
            </a:pPr>
            <a:r>
              <a:rPr lang="ru-RU" dirty="0"/>
              <a:t>• Рыночные потребности (вкл. обзор потребителей)</a:t>
            </a:r>
          </a:p>
          <a:p>
            <a:pPr marL="68580" indent="0">
              <a:buNone/>
            </a:pPr>
            <a:r>
              <a:rPr lang="ru-RU" dirty="0"/>
              <a:t>• Оценка роста: емкость, темп роста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05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1331" y="669789"/>
            <a:ext cx="7024744" cy="1177200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Конкуренты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20889"/>
            <a:ext cx="7056784" cy="3436969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• Прямые конкуренты (графическое </a:t>
            </a:r>
            <a:r>
              <a:rPr lang="ru-RU" dirty="0" smtClean="0"/>
              <a:t>отображение долей</a:t>
            </a:r>
            <a:r>
              <a:rPr lang="ru-RU" dirty="0"/>
              <a:t>)</a:t>
            </a:r>
          </a:p>
          <a:p>
            <a:pPr marL="68580" indent="0">
              <a:buNone/>
            </a:pPr>
            <a:r>
              <a:rPr lang="ru-RU" dirty="0"/>
              <a:t>• Субституты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8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5680" y="188640"/>
            <a:ext cx="7024744" cy="1177200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Ключевые преимущества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420889"/>
            <a:ext cx="7056784" cy="3436969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• Технологии</a:t>
            </a:r>
          </a:p>
          <a:p>
            <a:pPr marL="68580" indent="0">
              <a:buNone/>
            </a:pPr>
            <a:r>
              <a:rPr lang="ru-RU" dirty="0"/>
              <a:t>• Инициатор проекта (фото, краткое </a:t>
            </a:r>
            <a:r>
              <a:rPr lang="ru-RU" dirty="0" smtClean="0"/>
              <a:t>перечисление заслуг</a:t>
            </a:r>
            <a:r>
              <a:rPr lang="ru-RU" dirty="0"/>
              <a:t>)</a:t>
            </a:r>
          </a:p>
          <a:p>
            <a:pPr marL="68580" indent="0">
              <a:buNone/>
            </a:pPr>
            <a:r>
              <a:rPr lang="ru-RU" dirty="0"/>
              <a:t>• Перечень достижений по проекту (вкл. патенты)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9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5640" y="188640"/>
            <a:ext cx="7024744" cy="1188264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Модель 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2636913"/>
            <a:ext cx="7056784" cy="3220945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• Развитие продукта</a:t>
            </a:r>
          </a:p>
          <a:p>
            <a:pPr marL="68580" indent="0">
              <a:buNone/>
            </a:pPr>
            <a:r>
              <a:rPr lang="ru-RU" dirty="0"/>
              <a:t>• Маркетинг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478796" cy="4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188</TotalTime>
  <Words>309</Words>
  <Application>Microsoft Office PowerPoint</Application>
  <PresentationFormat>Широкоэкранный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Calibri</vt:lpstr>
      <vt:lpstr>Calibri Light</vt:lpstr>
      <vt:lpstr>Ретро</vt:lpstr>
      <vt:lpstr>Презентация PowerPoint</vt:lpstr>
      <vt:lpstr>Название проекта </vt:lpstr>
      <vt:lpstr>Краткое резюме проекта </vt:lpstr>
      <vt:lpstr>Продукт и области применения</vt:lpstr>
      <vt:lpstr>Рынок</vt:lpstr>
      <vt:lpstr>Тенденции развития рынка </vt:lpstr>
      <vt:lpstr>Конкуренты </vt:lpstr>
      <vt:lpstr>Ключевые преимущества</vt:lpstr>
      <vt:lpstr>Модель развития</vt:lpstr>
      <vt:lpstr>Структура сделки</vt:lpstr>
      <vt:lpstr>Инвестиционные транши</vt:lpstr>
      <vt:lpstr>Финансовая модель </vt:lpstr>
      <vt:lpstr>Оценка компании и стратегия выхода из проекта</vt:lpstr>
      <vt:lpstr>Риски </vt:lpstr>
      <vt:lpstr>Команда</vt:lpstr>
      <vt:lpstr>Заключение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Алексей Андреев</cp:lastModifiedBy>
  <cp:revision>25</cp:revision>
  <dcterms:created xsi:type="dcterms:W3CDTF">2016-04-13T07:11:39Z</dcterms:created>
  <dcterms:modified xsi:type="dcterms:W3CDTF">2018-11-14T09:11:02Z</dcterms:modified>
</cp:coreProperties>
</file>